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464" r:id="rId3"/>
    <p:sldId id="521" r:id="rId4"/>
    <p:sldId id="522" r:id="rId5"/>
    <p:sldId id="357" r:id="rId6"/>
    <p:sldId id="284" r:id="rId7"/>
    <p:sldId id="614" r:id="rId8"/>
    <p:sldId id="274" r:id="rId9"/>
    <p:sldId id="613" r:id="rId10"/>
    <p:sldId id="257" r:id="rId11"/>
    <p:sldId id="297" r:id="rId12"/>
    <p:sldId id="266" r:id="rId13"/>
    <p:sldId id="267" r:id="rId14"/>
    <p:sldId id="268" r:id="rId15"/>
    <p:sldId id="279" r:id="rId16"/>
    <p:sldId id="523" r:id="rId1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EAE"/>
    <a:srgbClr val="8064A2"/>
    <a:srgbClr val="A34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8"/>
    <p:restoredTop sz="81282"/>
  </p:normalViewPr>
  <p:slideViewPr>
    <p:cSldViewPr>
      <p:cViewPr varScale="1">
        <p:scale>
          <a:sx n="95" d="100"/>
          <a:sy n="95" d="100"/>
        </p:scale>
        <p:origin x="184" y="464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11/2/19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have a searchable table in the catalogue </a:t>
            </a:r>
          </a:p>
          <a:p>
            <a:r>
              <a:t>Users can add preview of their data</a:t>
            </a:r>
          </a:p>
          <a:p>
            <a:r>
              <a:t>CSV export so they can work with Excel if they want</a:t>
            </a:r>
          </a:p>
        </p:txBody>
      </p:sp>
    </p:spTree>
    <p:extLst>
      <p:ext uri="{BB962C8B-B14F-4D97-AF65-F5344CB8AC3E}">
        <p14:creationId xmlns:p14="http://schemas.microsoft.com/office/powerpoint/2010/main" val="99446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838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910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One user sent an example of the different software he uses, graphs he plots, manuals he reads</a:t>
            </a:r>
          </a:p>
          <a:p>
            <a:r>
              <a:t>Complex data with different formats, many sources of metadata</a:t>
            </a:r>
          </a:p>
          <a:p>
            <a:r>
              <a:t>We would like to simplify this progress for scientists </a:t>
            </a:r>
          </a:p>
        </p:txBody>
      </p:sp>
    </p:spTree>
    <p:extLst>
      <p:ext uri="{BB962C8B-B14F-4D97-AF65-F5344CB8AC3E}">
        <p14:creationId xmlns:p14="http://schemas.microsoft.com/office/powerpoint/2010/main" val="276898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B0B3840B-4F8F-5D4A-BE4D-515BFFFA0B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D1CB468B-6234-D04B-A2D7-7545AE22986B}" type="datetime1">
              <a:t>11/2/19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11/2/19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C758A41A-99D0-E84B-8FE2-857A4FBEC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38BED5E8-9089-174C-BF11-B7DF163EB547}" type="datetime1">
              <a:t>11/2/19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11/2/19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471999AC-979D-ED49-902A-8F01B0F4E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2805CA99-DB71-1E43-AE65-640926A8E210}" type="datetime1">
              <a:t>11/2/19</a:t>
            </a:fld>
            <a:endParaRPr lang="it-IT"/>
          </a:p>
        </p:txBody>
      </p:sp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6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3">
            <a:extLst>
              <a:ext uri="{FF2B5EF4-FFF2-40B4-BE49-F238E27FC236}">
                <a16:creationId xmlns:a16="http://schemas.microsoft.com/office/drawing/2014/main" id="{380D4A8A-2D9C-8E40-8A5E-CE0E53191A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B5162847-88AC-BC49-B42C-068C475CD287}" type="datetime1">
              <a:t>11/2/19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16" name="Segnaposto data 3">
            <a:extLst>
              <a:ext uri="{FF2B5EF4-FFF2-40B4-BE49-F238E27FC236}">
                <a16:creationId xmlns:a16="http://schemas.microsoft.com/office/drawing/2014/main" id="{D5072787-58E8-A44E-8753-E474F5E48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C50C29C9-981D-204A-8B2E-A989B168FDE9}" type="datetime1">
              <a:t>11/2/19</a:t>
            </a:fld>
            <a:endParaRPr lang="it-IT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4635" y="527964"/>
            <a:ext cx="7310043" cy="4462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4635" y="1194561"/>
            <a:ext cx="10130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C4D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13" name="Segnaposto numero diapositiva 16">
            <a:extLst>
              <a:ext uri="{FF2B5EF4-FFF2-40B4-BE49-F238E27FC236}">
                <a16:creationId xmlns:a16="http://schemas.microsoft.com/office/drawing/2014/main" id="{AB7B06D6-260D-8048-8C9A-352F4826FF65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5" r:id="rId6"/>
  </p:sldLayoutIdLst>
  <p:hf sldNum="0" hdr="0" ftr="0" dt="0"/>
  <p:txStyles>
    <p:titleStyle>
      <a:lvl1pPr>
        <a:defRPr>
          <a:latin typeface="Muli" pitchFamily="2" charset="77"/>
          <a:ea typeface="+mj-ea"/>
          <a:cs typeface="+mj-cs"/>
        </a:defRPr>
      </a:lvl1pPr>
    </p:titleStyle>
    <p:bodyStyle>
      <a:lvl1pPr marL="0">
        <a:defRPr>
          <a:latin typeface="Muli" pitchFamily="2" charset="77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cicat.esss.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cicatproject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scicat.esss.se/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s-dmsc/nexus-constructor" TargetMode="External"/><Relationship Id="rId7" Type="http://schemas.openxmlformats.org/officeDocument/2006/relationships/image" Target="../media/image20.tif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715096" y="2875508"/>
            <a:ext cx="8419504" cy="55079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299"/>
              </a:lnSpc>
            </a:pPr>
            <a:r>
              <a:rPr lang="en-US" sz="3500" kern="1200" spc="90" dirty="0">
                <a:latin typeface="Muli" pitchFamily="2" charset="77"/>
              </a:rPr>
              <a:t>FAIR Data @ European Spallation Source</a:t>
            </a:r>
            <a:endParaRPr sz="3500" kern="1200" dirty="0">
              <a:latin typeface="Muli" pitchFamily="2" charset="7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1163" y="3788807"/>
            <a:ext cx="7505104" cy="1896673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>
              <a:spcBef>
                <a:spcPts val="690"/>
              </a:spcBef>
            </a:pP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Jonathan Taylor &amp; Tobias Richter</a:t>
            </a:r>
          </a:p>
          <a:p>
            <a:pPr>
              <a:spcBef>
                <a:spcPts val="690"/>
              </a:spcBef>
            </a:pPr>
            <a:r>
              <a:rPr lang="en-US" sz="2000" b="1" spc="25" dirty="0">
                <a:solidFill>
                  <a:srgbClr val="4C4D4F"/>
                </a:solidFill>
                <a:latin typeface="Muli" pitchFamily="2" charset="77"/>
                <a:cs typeface="Arial"/>
              </a:rPr>
              <a:t>European Spallation Source, Data Management and Software Centre</a:t>
            </a:r>
            <a:endParaRPr lang="en-US" sz="2000" dirty="0">
              <a:latin typeface="Muli" pitchFamily="2" charset="77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lang="en-US" sz="2000" b="1" spc="50" dirty="0">
              <a:solidFill>
                <a:srgbClr val="4C4D4F"/>
              </a:solidFill>
              <a:latin typeface="Muli" pitchFamily="2" charset="77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z="2000" b="1" spc="50" dirty="0">
                <a:solidFill>
                  <a:srgbClr val="4C4D4F"/>
                </a:solidFill>
                <a:latin typeface="Muli" pitchFamily="2" charset="77"/>
                <a:cs typeface="Arial"/>
              </a:rPr>
              <a:t>PaNOSC General Assembly, November</a:t>
            </a:r>
            <a:r>
              <a:rPr lang="en-US" sz="2000" b="1" spc="-60" dirty="0">
                <a:solidFill>
                  <a:srgbClr val="4C4D4F"/>
                </a:solidFill>
                <a:latin typeface="Muli" pitchFamily="2" charset="77"/>
                <a:cs typeface="Arial"/>
              </a:rPr>
              <a:t> </a:t>
            </a:r>
            <a:r>
              <a:rPr lang="en-US" sz="2000" b="1" spc="90" dirty="0">
                <a:solidFill>
                  <a:srgbClr val="4C4D4F"/>
                </a:solidFill>
                <a:latin typeface="Muli" pitchFamily="2" charset="77"/>
                <a:cs typeface="Arial"/>
              </a:rPr>
              <a:t>2019</a:t>
            </a:r>
            <a:br>
              <a:rPr lang="en-US" sz="2000" b="1" spc="50" dirty="0">
                <a:solidFill>
                  <a:srgbClr val="4C4D4F"/>
                </a:solidFill>
                <a:latin typeface="Muli" pitchFamily="2" charset="77"/>
                <a:cs typeface="Arial"/>
              </a:rPr>
            </a:br>
            <a:r>
              <a:rPr lang="en-US" sz="2000" b="1" spc="50" dirty="0">
                <a:solidFill>
                  <a:srgbClr val="4C4D4F"/>
                </a:solidFill>
                <a:latin typeface="Muli" pitchFamily="2" charset="77"/>
                <a:cs typeface="Arial"/>
              </a:rPr>
              <a:t>Trieste, Italy</a:t>
            </a:r>
            <a:endParaRPr sz="2000" dirty="0">
              <a:latin typeface="Muli" pitchFamily="2" charset="77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8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687903-EC54-7B47-8225-50BB90C559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34261" y="1219200"/>
            <a:ext cx="10352939" cy="541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7" name="What is data cura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Matrix / Riot Chat Logbook – SciChat 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 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D4F7C-5A95-7446-AA94-C216AD328B79}"/>
              </a:ext>
            </a:extLst>
          </p:cNvPr>
          <p:cNvSpPr/>
          <p:nvPr/>
        </p:nvSpPr>
        <p:spPr>
          <a:xfrm>
            <a:off x="1534261" y="1219201"/>
            <a:ext cx="10352939" cy="5418000"/>
          </a:xfrm>
          <a:prstGeom prst="rect">
            <a:avLst/>
          </a:prstGeom>
          <a:solidFill>
            <a:schemeClr val="tx1">
              <a:alpha val="25000"/>
            </a:schemeClr>
          </a:solidFill>
          <a:ln w="50800" cap="flat">
            <a:noFill/>
            <a:prstDash val="solid"/>
            <a:round/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20" tIns="45720" rIns="45720" bIns="45720" numCol="1" spcCol="38100" rtlCol="0" anchor="ctr">
            <a:noAutofit/>
          </a:bodyPr>
          <a:lstStyle/>
          <a:p>
            <a:pPr defTabSz="914377" hangingPunct="0"/>
            <a:endParaRPr lang="en-US">
              <a:solidFill>
                <a:srgbClr val="000000"/>
              </a:solidFill>
              <a:sym typeface="Avenir Nex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FCAE1-EC6E-E240-B550-FD9D28617A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1742" y="1810475"/>
            <a:ext cx="2381251" cy="4235451"/>
          </a:xfrm>
          <a:prstGeom prst="rect">
            <a:avLst/>
          </a:prstGeom>
          <a:ln>
            <a:noFill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916E19-E20F-B645-B718-9732BC096A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0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What is data cura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SciCat Logbooks 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83EA7A-6D70-CF46-B95B-9E8BCCAE7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A6BCD-69B0-BB48-871B-E059F5E58D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385" y="1238673"/>
            <a:ext cx="8285380" cy="4340792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6B88A-1625-8F4B-9C11-754AE3BD1A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5368" y="3246559"/>
            <a:ext cx="8316633" cy="4351336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57728-2A7A-734A-84F9-2E4508E4208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ata curation workshop"/>
          <p:cNvSpPr txBox="1">
            <a:spLocks noGrp="1"/>
          </p:cNvSpPr>
          <p:nvPr>
            <p:ph type="title"/>
          </p:nvPr>
        </p:nvSpPr>
        <p:spPr>
          <a:xfrm>
            <a:off x="371715" y="411629"/>
            <a:ext cx="7310043" cy="446276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</a:t>
            </a:r>
            <a:r>
              <a:rPr lang="en-US" dirty="0"/>
              <a:t>C</a:t>
            </a:r>
            <a:r>
              <a:rPr dirty="0"/>
              <a:t>uration </a:t>
            </a:r>
            <a:r>
              <a:rPr lang="en-US" dirty="0"/>
              <a:t>Wo</a:t>
            </a:r>
            <a:r>
              <a:rPr dirty="0"/>
              <a:t>rkshop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79" name="We have gathered input from attendees…"/>
          <p:cNvSpPr txBox="1">
            <a:spLocks noGrp="1"/>
          </p:cNvSpPr>
          <p:nvPr>
            <p:ph type="body" sz="half" idx="1"/>
          </p:nvPr>
        </p:nvSpPr>
        <p:spPr>
          <a:xfrm>
            <a:off x="371715" y="2362200"/>
            <a:ext cx="4428885" cy="2585323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lang="en-US" dirty="0"/>
              <a:t>In a series of workshops we</a:t>
            </a:r>
            <a:r>
              <a:rPr dirty="0"/>
              <a:t> have gathered input from </a:t>
            </a:r>
            <a:r>
              <a:rPr lang="en-US" dirty="0"/>
              <a:t>scientists on data curation topics.</a:t>
            </a:r>
          </a:p>
          <a:p>
            <a:endParaRPr dirty="0"/>
          </a:p>
          <a:p>
            <a:r>
              <a:rPr dirty="0"/>
              <a:t>It is an ongoing </a:t>
            </a:r>
            <a:r>
              <a:rPr lang="en-US" dirty="0"/>
              <a:t>consultation </a:t>
            </a:r>
            <a:r>
              <a:rPr dirty="0"/>
              <a:t>process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181" name="Screen Shot 2019-01-30 at 12.04.55.png" descr="Screen Shot 2019-01-30 at 12.04.5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117134"/>
            <a:ext cx="755382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69162D-0EDB-334A-AA60-DE623FAEDF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3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G_20181009_115652.jpg" descr="IMG_20181009_11565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1" y="41275"/>
            <a:ext cx="9033934" cy="677545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he TOSCA team (ISIS, RAL, UK) kindly provided me with a picture…"/>
          <p:cNvSpPr txBox="1"/>
          <p:nvPr/>
        </p:nvSpPr>
        <p:spPr>
          <a:xfrm>
            <a:off x="9132497" y="2067029"/>
            <a:ext cx="2951188" cy="251350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defTabSz="2286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the TOSCA team (ISIS, RAL, UK) kindly provided me with a picture</a:t>
            </a:r>
          </a:p>
          <a:p>
            <a:pPr defTabSz="2286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taken in the their cabin: the PC screen shows the MANTID software which is</a:t>
            </a:r>
          </a:p>
          <a:p>
            <a:pPr defTabSz="2286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used for the data reduction from</a:t>
            </a:r>
          </a:p>
          <a:p>
            <a:pPr defTabSz="228600"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600"/>
              <a:t>time-of-flight raw histograms to energy transfer spectra.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794C2-08A4-584E-9F27-05550EE0C47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20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89" name="Data-screenshot.png" descr="Data-screenshot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Premek Beran"/>
          <p:cNvSpPr txBox="1"/>
          <p:nvPr/>
        </p:nvSpPr>
        <p:spPr>
          <a:xfrm>
            <a:off x="9901775" y="5648140"/>
            <a:ext cx="846707" cy="2308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/>
          <a:p>
            <a:r>
              <a:rPr sz="900"/>
              <a:t>Premek Beran</a:t>
            </a:r>
          </a:p>
        </p:txBody>
      </p:sp>
    </p:spTree>
    <p:extLst>
      <p:ext uri="{BB962C8B-B14F-4D97-AF65-F5344CB8AC3E}">
        <p14:creationId xmlns:p14="http://schemas.microsoft.com/office/powerpoint/2010/main" val="2625077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User feedback from worksh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User feedback from workshop</a:t>
            </a:r>
          </a:p>
        </p:txBody>
      </p:sp>
      <p:sp>
        <p:nvSpPr>
          <p:cNvPr id="245" name="Catalogue should help with analysis and reduction but not get in the way…"/>
          <p:cNvSpPr txBox="1">
            <a:spLocks noGrp="1"/>
          </p:cNvSpPr>
          <p:nvPr>
            <p:ph type="body" idx="1"/>
          </p:nvPr>
        </p:nvSpPr>
        <p:spPr>
          <a:xfrm>
            <a:off x="462776" y="1194561"/>
            <a:ext cx="10130713" cy="3589894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It is difficult to replicate data reduction setup from user facility to home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dirty="0"/>
              <a:t>Most scientists don’t use data catalogues to access data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Catalogue should help with analysis and reduction but not get in the way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Catalogue should be simple to use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Catalogue should be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26ABC-81DF-FD4D-BE6D-9A8FF92C22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8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9525-D696-FE48-8DFA-609CB928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5F96C-3CC3-674F-AFAF-B3CBCFB98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662424" cy="480131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Our Data Policy is approved.</a:t>
            </a:r>
          </a:p>
          <a:p>
            <a:endParaRPr lang="en-GB" dirty="0"/>
          </a:p>
          <a:p>
            <a:r>
              <a:rPr lang="en-GB" dirty="0"/>
              <a:t>Our Data Catalogue is fit for purpose.</a:t>
            </a:r>
          </a:p>
          <a:p>
            <a:endParaRPr lang="en-GB" dirty="0"/>
          </a:p>
          <a:p>
            <a:r>
              <a:rPr lang="en-GB" dirty="0"/>
              <a:t>We are working on making datasets “As FAIR As Reasonably Achievable” (AFARA).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had an early start.                 </a:t>
            </a:r>
          </a:p>
          <a:p>
            <a:endParaRPr lang="en-GB" dirty="0"/>
          </a:p>
          <a:p>
            <a:r>
              <a:rPr lang="en-GB" dirty="0"/>
              <a:t>That means the pressure is on when we go live.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7DCC8-460B-6E4E-9788-73BB18DA5013}"/>
              </a:ext>
            </a:extLst>
          </p:cNvPr>
          <p:cNvSpPr txBox="1"/>
          <p:nvPr/>
        </p:nvSpPr>
        <p:spPr>
          <a:xfrm>
            <a:off x="6589693" y="4992551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EC2F72-B049-AC44-B3DF-BCE170F51EFD}"/>
              </a:ext>
            </a:extLst>
          </p:cNvPr>
          <p:cNvSpPr txBox="1"/>
          <p:nvPr/>
        </p:nvSpPr>
        <p:spPr>
          <a:xfrm>
            <a:off x="3429000" y="4267200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😎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8927F-2E07-5E40-B924-70E59C3A10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8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0ADB23-EED0-C14F-AE23-483CFD353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283580"/>
              </p:ext>
            </p:extLst>
          </p:nvPr>
        </p:nvGraphicFramePr>
        <p:xfrm>
          <a:off x="1660137" y="1374279"/>
          <a:ext cx="3695700" cy="4600769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189594306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509391530"/>
                    </a:ext>
                  </a:extLst>
                </a:gridCol>
              </a:tblGrid>
              <a:tr h="21313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Partner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ESS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003177486"/>
                  </a:ext>
                </a:extLst>
              </a:tr>
              <a:tr h="46984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Catalogue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SciCat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9824302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URL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u="none" strike="noStrike" dirty="0">
                          <a:effectLst/>
                          <a:hlinkClick r:id="rId2"/>
                        </a:rPr>
                        <a:t>https://scicat.esss.se</a:t>
                      </a:r>
                      <a:endParaRPr lang="en-GB" sz="1400" b="1" dirty="0">
                        <a:effectLst/>
                      </a:endParaRP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569255114"/>
                  </a:ext>
                </a:extLst>
              </a:tr>
              <a:tr h="185885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Login required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595150400"/>
                  </a:ext>
                </a:extLst>
              </a:tr>
              <a:tr h="473997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File formats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NeXus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46092463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Database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MongoDB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196429111"/>
                  </a:ext>
                </a:extLst>
              </a:tr>
              <a:tr h="31744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Language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 err="1">
                          <a:effectLst/>
                        </a:rPr>
                        <a:t>Javascript</a:t>
                      </a:r>
                      <a:endParaRPr lang="en-GB" sz="1400" b="1" dirty="0">
                        <a:effectLst/>
                      </a:endParaRP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2942273699"/>
                  </a:ext>
                </a:extLst>
              </a:tr>
              <a:tr h="338716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Main technologies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Angular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885333054"/>
                  </a:ext>
                </a:extLst>
              </a:tr>
              <a:tr h="423715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Number of public datasets/files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181/250,000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1320923288"/>
                  </a:ext>
                </a:extLst>
              </a:tr>
              <a:tr h="265200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Using OAI-PMH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Almost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967466473"/>
                  </a:ext>
                </a:extLst>
              </a:tr>
              <a:tr h="283935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Minting DOIs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Yes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213790724"/>
                  </a:ext>
                </a:extLst>
              </a:tr>
              <a:tr h="394820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Data/embargo policy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Embargoed for 3 years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699800086"/>
                  </a:ext>
                </a:extLst>
              </a:tr>
              <a:tr h="674833">
                <a:tc>
                  <a:txBody>
                    <a:bodyPr/>
                    <a:lstStyle/>
                    <a:p>
                      <a:pPr algn="ctr"/>
                      <a:r>
                        <a:rPr lang="en-GB" sz="1400" b="1">
                          <a:effectLst/>
                        </a:rPr>
                        <a:t>Number of instruments connected to data catalogue</a:t>
                      </a:r>
                    </a:p>
                  </a:txBody>
                  <a:tcPr marL="2810" marR="2810" marT="1297" marB="12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effectLst/>
                        </a:rPr>
                        <a:t>1</a:t>
                      </a:r>
                    </a:p>
                  </a:txBody>
                  <a:tcPr marL="2810" marR="2810" marT="1297" marB="1297" anchor="ctr"/>
                </a:tc>
                <a:extLst>
                  <a:ext uri="{0D108BD9-81ED-4DB2-BD59-A6C34878D82A}">
                    <a16:rowId xmlns:a16="http://schemas.microsoft.com/office/drawing/2014/main" val="331096678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71A0FA-2A70-2542-A4C6-F8CDE193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527964"/>
            <a:ext cx="9214624" cy="892552"/>
          </a:xfrm>
        </p:spPr>
        <p:txBody>
          <a:bodyPr/>
          <a:lstStyle/>
          <a:p>
            <a:r>
              <a:rPr lang="en-GB" dirty="0"/>
              <a:t>ESS Status 	</a:t>
            </a: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Construction project – </a:t>
            </a:r>
            <a:r>
              <a:rPr lang="en-GB" b="0">
                <a:latin typeface="Calibri" panose="020F0502020204030204" pitchFamily="34" charset="0"/>
                <a:cs typeface="Calibri" panose="020F0502020204030204" pitchFamily="34" charset="0"/>
              </a:rPr>
              <a:t>first science in </a:t>
            </a: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2023</a:t>
            </a:r>
            <a:b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AEA2BBE-DDC5-6141-A134-52D6B8B3D5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FE1457-9246-8B48-96E5-730222565B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54698-151E-5946-BF79-2F08177950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1379227"/>
            <a:ext cx="5486400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3C1AED-02DD-2641-B94B-6FF1CCA01983}"/>
              </a:ext>
            </a:extLst>
          </p:cNvPr>
          <p:cNvSpPr/>
          <p:nvPr/>
        </p:nvSpPr>
        <p:spPr>
          <a:xfrm>
            <a:off x="1066800" y="5955310"/>
            <a:ext cx="9067799" cy="609600"/>
          </a:xfrm>
          <a:prstGeom prst="rect">
            <a:avLst/>
          </a:prstGeom>
          <a:gradFill flip="none" rotWithShape="1">
            <a:gsLst>
              <a:gs pos="4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004C19C-49B8-DE49-9A58-9CAC07413CCF}"/>
              </a:ext>
            </a:extLst>
          </p:cNvPr>
          <p:cNvSpPr txBox="1">
            <a:spLocks/>
          </p:cNvSpPr>
          <p:nvPr/>
        </p:nvSpPr>
        <p:spPr>
          <a:xfrm>
            <a:off x="6810499" y="5216646"/>
            <a:ext cx="6090423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rgbClr val="4C4D4F"/>
                </a:solidFill>
                <a:latin typeface="Muli" pitchFamily="2" charset="77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GB" b="0" kern="0" dirty="0">
                <a:latin typeface="Calibri" panose="020F0502020204030204" pitchFamily="34" charset="0"/>
                <a:cs typeface="Calibri" panose="020F0502020204030204" pitchFamily="34" charset="0"/>
              </a:rPr>
              <a:t>Yet, we already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Policy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kern="0" dirty="0">
                <a:latin typeface="Calibri" panose="020F0502020204030204" pitchFamily="34" charset="0"/>
                <a:cs typeface="Calibri" panose="020F0502020204030204" pitchFamily="34" charset="0"/>
              </a:rPr>
              <a:t>Data Catalogue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kern="0" dirty="0">
                <a:latin typeface="Calibri" panose="020F0502020204030204" pitchFamily="34" charset="0"/>
                <a:cs typeface="Calibri" panose="020F0502020204030204" pitchFamily="34" charset="0"/>
              </a:rPr>
              <a:t>Open (FAIR?) Datasets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638AA4-ADB5-D248-B118-D746B7B4DB89}"/>
              </a:ext>
            </a:extLst>
          </p:cNvPr>
          <p:cNvSpPr/>
          <p:nvPr/>
        </p:nvSpPr>
        <p:spPr>
          <a:xfrm>
            <a:off x="3657600" y="3962400"/>
            <a:ext cx="1545837" cy="3048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52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95F8-91D1-EB44-8494-EFB18772F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ESS Policy for Scientific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690DD-E490-114A-96A2-B0B21A9DA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1"/>
            <a:ext cx="7843024" cy="4801314"/>
          </a:xfrm>
        </p:spPr>
        <p:txBody>
          <a:bodyPr/>
          <a:lstStyle/>
          <a:p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Applies to non propriety use beam time only </a:t>
            </a:r>
          </a:p>
          <a:p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Existence of a curated data policy helps users submit papers </a:t>
            </a:r>
          </a:p>
          <a:p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Acceptance of policy is a condition of facility access </a:t>
            </a:r>
          </a:p>
          <a:p>
            <a:endParaRPr lang="en-GB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latin typeface="Calibri" panose="020F0502020204030204" pitchFamily="34" charset="0"/>
                <a:cs typeface="Calibri" panose="020F0502020204030204" pitchFamily="34" charset="0"/>
              </a:rPr>
              <a:t>ESS will store all raw and meta data for a minimum of 10 years after the restricted access period ends </a:t>
            </a: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b="0" i="0" dirty="0">
                <a:latin typeface="Calibri" panose="020F0502020204030204" pitchFamily="34" charset="0"/>
                <a:cs typeface="Calibri" panose="020F0502020204030204" pitchFamily="34" charset="0"/>
              </a:rPr>
              <a:t>Metadata will be catalogued with reference to raw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latin typeface="Calibri" panose="020F0502020204030204" pitchFamily="34" charset="0"/>
                <a:cs typeface="Calibri" panose="020F0502020204030204" pitchFamily="34" charset="0"/>
              </a:rPr>
              <a:t>All raw data will be given a citable DOI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latin typeface="Calibri" panose="020F0502020204030204" pitchFamily="34" charset="0"/>
                <a:cs typeface="Calibri" panose="020F0502020204030204" pitchFamily="34" charset="0"/>
              </a:rPr>
              <a:t>ESS (DMSC) will act as custodian </a:t>
            </a:r>
            <a:endParaRPr lang="en-GB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auto">
              <a:buFont typeface="Arial" panose="020B0604020202020204" pitchFamily="34" charset="0"/>
              <a:buChar char="•"/>
            </a:pPr>
            <a:r>
              <a:rPr lang="en-GB" b="0" i="0" dirty="0">
                <a:latin typeface="Calibri" panose="020F0502020204030204" pitchFamily="34" charset="0"/>
                <a:cs typeface="Calibri" panose="020F0502020204030204" pitchFamily="34" charset="0"/>
              </a:rPr>
              <a:t>Access to raw &amp; metadata is restricted for 3 years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>
                <a:latin typeface="Calibri" panose="020F0502020204030204" pitchFamily="34" charset="0"/>
                <a:cs typeface="Calibri" panose="020F0502020204030204" pitchFamily="34" charset="0"/>
              </a:rPr>
              <a:t>Post embargo access to catalogue and data will be open inline with ERIC statutes </a:t>
            </a:r>
          </a:p>
          <a:p>
            <a:endParaRPr lang="en-GB" b="0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441D3-67BD-6B4E-9C64-3D026895DB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60D8-27D6-C847-A1E9-FB28416F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ESS Data Policy for Scientific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4B34A-1C2D-584F-9690-08A818036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1"/>
            <a:ext cx="7081024" cy="2585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D</a:t>
            </a:r>
            <a:r>
              <a:rPr lang="en-GB" b="0" i="0" dirty="0"/>
              <a:t>ata volumes will necessitate storage of results (=derived </a:t>
            </a:r>
            <a:r>
              <a:rPr lang="en-GB" b="0" dirty="0"/>
              <a:t>&amp; </a:t>
            </a:r>
            <a:r>
              <a:rPr lang="en-GB" b="0" i="0" dirty="0"/>
              <a:t>analysed) datasets on ESS systems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/>
              <a:t>ESS/DMSC will curate results on a best effort basis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/>
              <a:t>Access to results remains restricted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i="0" dirty="0"/>
              <a:t>Ownership and IP is determined by the specific user agreement subject to the ESS IP &amp; inventions policy </a:t>
            </a:r>
          </a:p>
          <a:p>
            <a:endParaRPr lang="en-GB" i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D514-C80B-8747-967C-167D60A31D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30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A new open source meta data catalogue"/>
          <p:cNvSpPr txBox="1">
            <a:spLocks noGrp="1"/>
          </p:cNvSpPr>
          <p:nvPr>
            <p:ph type="title"/>
          </p:nvPr>
        </p:nvSpPr>
        <p:spPr>
          <a:xfrm>
            <a:off x="533400" y="53352"/>
            <a:ext cx="8602718" cy="1137491"/>
          </a:xfrm>
          <a:prstGeom prst="rect">
            <a:avLst/>
          </a:prstGeom>
        </p:spPr>
        <p:txBody>
          <a:bodyPr/>
          <a:lstStyle/>
          <a:p>
            <a:pPr defTabSz="768069">
              <a:defRPr sz="3696"/>
            </a:pPr>
            <a:endParaRPr dirty="0"/>
          </a:p>
          <a:p>
            <a:pPr defTabSz="768069">
              <a:defRPr sz="3696"/>
            </a:pPr>
            <a:r>
              <a:rPr lang="en-US" dirty="0"/>
              <a:t>SciCat</a:t>
            </a:r>
            <a:endParaRPr dirty="0"/>
          </a:p>
        </p:txBody>
      </p:sp>
      <p:sp>
        <p:nvSpPr>
          <p:cNvPr id="25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 </a:t>
            </a:r>
          </a:p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27CD4-247E-684A-88D9-60FF06D7EDA5}"/>
              </a:ext>
            </a:extLst>
          </p:cNvPr>
          <p:cNvSpPr/>
          <p:nvPr/>
        </p:nvSpPr>
        <p:spPr>
          <a:xfrm>
            <a:off x="1262063" y="428671"/>
            <a:ext cx="1678781" cy="31021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hangingPunct="0"/>
            <a:endParaRPr lang="en-GB" sz="1547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497AA-7598-C846-8EC4-01F7A3A0B3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654" y="395120"/>
            <a:ext cx="1116211" cy="1062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032962-285D-D242-A0E2-990F926D62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5874BC7-7920-E14D-975A-12E28A4BAA5D}"/>
              </a:ext>
            </a:extLst>
          </p:cNvPr>
          <p:cNvGrpSpPr/>
          <p:nvPr/>
        </p:nvGrpSpPr>
        <p:grpSpPr>
          <a:xfrm>
            <a:off x="5791200" y="1629771"/>
            <a:ext cx="6052174" cy="4009029"/>
            <a:chOff x="3155037" y="1117134"/>
            <a:chExt cx="7097746" cy="4701628"/>
          </a:xfrm>
        </p:grpSpPr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E4CBAEFF-0F5E-B346-85A0-8D3F98C0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55037" y="1117134"/>
              <a:ext cx="7097746" cy="470162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60436D-7AD3-334B-8EAA-3E2E989A1832}"/>
                </a:ext>
              </a:extLst>
            </p:cNvPr>
            <p:cNvSpPr/>
            <p:nvPr/>
          </p:nvSpPr>
          <p:spPr>
            <a:xfrm>
              <a:off x="3581400" y="1117134"/>
              <a:ext cx="2743200" cy="10926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90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926" y="254006"/>
            <a:ext cx="1796855" cy="658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1" name="unknown.png" descr="unknown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5560" y="274713"/>
            <a:ext cx="1786347" cy="617272"/>
          </a:xfrm>
          <a:prstGeom prst="rect">
            <a:avLst/>
          </a:prstGeom>
          <a:ln w="12700">
            <a:miter lim="400000"/>
          </a:ln>
        </p:spPr>
      </p:pic>
      <p:sp>
        <p:nvSpPr>
          <p:cNvPr id="2587" name="Raw Data…"/>
          <p:cNvSpPr txBox="1">
            <a:spLocks noGrp="1"/>
          </p:cNvSpPr>
          <p:nvPr>
            <p:ph type="body" sz="half" idx="1"/>
          </p:nvPr>
        </p:nvSpPr>
        <p:spPr>
          <a:xfrm>
            <a:off x="533400" y="1724663"/>
            <a:ext cx="4800600" cy="4062651"/>
          </a:xfrm>
          <a:prstGeom prst="rect">
            <a:avLst/>
          </a:prstGeom>
        </p:spPr>
        <p:txBody>
          <a:bodyPr/>
          <a:lstStyle/>
          <a:p>
            <a:r>
              <a:rPr lang="en-IE" b="0" dirty="0"/>
              <a:t>Data Catalogue with automatic metadata capture/ingestion pipeline and handling of processing workflows</a:t>
            </a:r>
          </a:p>
          <a:p>
            <a:endParaRPr lang="en-GB" b="0" dirty="0"/>
          </a:p>
          <a:p>
            <a:r>
              <a:rPr lang="en-GB" b="0" dirty="0"/>
              <a:t>Document store lends itself to flexible handling of domain specific metadata</a:t>
            </a:r>
          </a:p>
          <a:p>
            <a:endParaRPr lang="en-GB" b="0" dirty="0"/>
          </a:p>
          <a:p>
            <a:r>
              <a:rPr lang="en-IE" b="0" dirty="0">
                <a:hlinkClick r:id="rId7"/>
              </a:rPr>
              <a:t>https://scicat.esss.se</a:t>
            </a:r>
            <a:endParaRPr lang="en-IE" b="0" dirty="0"/>
          </a:p>
          <a:p>
            <a:r>
              <a:rPr lang="en-GB" b="0" dirty="0">
                <a:hlinkClick r:id="rId8"/>
              </a:rPr>
              <a:t>https://github.com/scicatproject</a:t>
            </a:r>
            <a:endParaRPr lang="en-GB" b="0" dirty="0"/>
          </a:p>
          <a:p>
            <a:endParaRPr lang="en-GB" b="0" dirty="0"/>
          </a:p>
          <a:p>
            <a:r>
              <a:rPr lang="en-GB" b="0" dirty="0"/>
              <a:t>Deployed at ESS, MAX IV &amp; PSI (+BAM)</a:t>
            </a:r>
          </a:p>
        </p:txBody>
      </p:sp>
    </p:spTree>
    <p:extLst>
      <p:ext uri="{BB962C8B-B14F-4D97-AF65-F5344CB8AC3E}">
        <p14:creationId xmlns:p14="http://schemas.microsoft.com/office/powerpoint/2010/main" val="133990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ata Catalogue - SciC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Catalogue - SciCat</a:t>
            </a:r>
          </a:p>
        </p:txBody>
      </p:sp>
      <p:sp>
        <p:nvSpPr>
          <p:cNvPr id="29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292" name="Screen Shot 2018-12-20 at 10.57.51.png" descr="Screen Shot 2018-12-20 at 10.57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2400" y="974240"/>
            <a:ext cx="10528301" cy="683895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earch and filter"/>
          <p:cNvSpPr txBox="1"/>
          <p:nvPr/>
        </p:nvSpPr>
        <p:spPr>
          <a:xfrm>
            <a:off x="1320256" y="2653646"/>
            <a:ext cx="952505" cy="230832"/>
          </a:xfrm>
          <a:prstGeom prst="rect">
            <a:avLst/>
          </a:prstGeom>
          <a:solidFill>
            <a:schemeClr val="accent2"/>
          </a:solidFill>
          <a:ln w="50800">
            <a:solidFill>
              <a:srgbClr val="8C3A38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900"/>
              <a:t>Search and filter</a:t>
            </a:r>
          </a:p>
        </p:txBody>
      </p:sp>
      <p:sp>
        <p:nvSpPr>
          <p:cNvPr id="294" name="Sortable , filterable table"/>
          <p:cNvSpPr txBox="1"/>
          <p:nvPr/>
        </p:nvSpPr>
        <p:spPr>
          <a:xfrm>
            <a:off x="3010136" y="4717944"/>
            <a:ext cx="1348446" cy="230832"/>
          </a:xfrm>
          <a:prstGeom prst="rect">
            <a:avLst/>
          </a:prstGeom>
          <a:solidFill>
            <a:schemeClr val="accent2"/>
          </a:solidFill>
          <a:ln w="50800">
            <a:solidFill>
              <a:srgbClr val="8C3A38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900"/>
              <a:t>Sortable , filterable table</a:t>
            </a:r>
          </a:p>
        </p:txBody>
      </p:sp>
      <p:sp>
        <p:nvSpPr>
          <p:cNvPr id="295" name="Previews of data"/>
          <p:cNvSpPr txBox="1"/>
          <p:nvPr/>
        </p:nvSpPr>
        <p:spPr>
          <a:xfrm>
            <a:off x="5951978" y="2653646"/>
            <a:ext cx="962123" cy="230832"/>
          </a:xfrm>
          <a:prstGeom prst="rect">
            <a:avLst/>
          </a:prstGeom>
          <a:solidFill>
            <a:schemeClr val="accent2"/>
          </a:solidFill>
          <a:ln w="50800">
            <a:solidFill>
              <a:srgbClr val="8C3A38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900"/>
              <a:t>Previews of data</a:t>
            </a:r>
          </a:p>
        </p:txBody>
      </p:sp>
      <p:sp>
        <p:nvSpPr>
          <p:cNvPr id="296" name="CSV export"/>
          <p:cNvSpPr txBox="1"/>
          <p:nvPr/>
        </p:nvSpPr>
        <p:spPr>
          <a:xfrm>
            <a:off x="9057628" y="2892654"/>
            <a:ext cx="697627" cy="230832"/>
          </a:xfrm>
          <a:prstGeom prst="rect">
            <a:avLst/>
          </a:prstGeom>
          <a:solidFill>
            <a:schemeClr val="accent2"/>
          </a:solidFill>
          <a:ln w="50800">
            <a:solidFill>
              <a:srgbClr val="8C3A38"/>
            </a:solidFill>
          </a:ln>
          <a:effectLst>
            <a:outerShdw blurRad="76200" dist="381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45720" bIns="4572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900"/>
              <a:t>CSV export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99F344-60F0-2E46-9DA4-B5DB0367929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904C-0787-A04D-8635-B942C45B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205862"/>
            <a:ext cx="7848600" cy="446276"/>
          </a:xfrm>
        </p:spPr>
        <p:txBody>
          <a:bodyPr anchor="ctr"/>
          <a:lstStyle/>
          <a:p>
            <a:r>
              <a:rPr lang="en-GB" dirty="0"/>
              <a:t>How do we ensure data is FAIR and not just open?</a:t>
            </a:r>
          </a:p>
        </p:txBody>
      </p:sp>
    </p:spTree>
    <p:extLst>
      <p:ext uri="{BB962C8B-B14F-4D97-AF65-F5344CB8AC3E}">
        <p14:creationId xmlns:p14="http://schemas.microsoft.com/office/powerpoint/2010/main" val="211374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EA2D30-F478-DA41-BF7E-297D23E78356}"/>
              </a:ext>
            </a:extLst>
          </p:cNvPr>
          <p:cNvSpPr/>
          <p:nvPr/>
        </p:nvSpPr>
        <p:spPr>
          <a:xfrm>
            <a:off x="9753600" y="5562600"/>
            <a:ext cx="2438400" cy="14478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9" name="logbook_In10_2007March[1] copy.pdf" descr="logbook_In10_2007March[1] copy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126670"/>
            <a:ext cx="10279771" cy="665780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 written &quot;logbook&quot; from IN10 (when it was still running)"/>
          <p:cNvSpPr txBox="1"/>
          <p:nvPr/>
        </p:nvSpPr>
        <p:spPr>
          <a:xfrm rot="5400000">
            <a:off x="9341584" y="3439860"/>
            <a:ext cx="5180649" cy="28212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defRPr sz="30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500" dirty="0"/>
              <a:t>A written "logbook" from IN10 (when it was still running)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2511A-BC65-5C49-A8AC-3A1F7B65CF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48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E8C2E-9C1A-A94D-B693-CDDF7963C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22" y="411629"/>
            <a:ext cx="7310043" cy="446276"/>
          </a:xfrm>
        </p:spPr>
        <p:txBody>
          <a:bodyPr/>
          <a:lstStyle/>
          <a:p>
            <a:r>
              <a:rPr lang="en-GB" dirty="0"/>
              <a:t>NeXus Geometry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295A-3885-0A4A-AECF-546575100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122" y="1117134"/>
            <a:ext cx="4508360" cy="4760980"/>
          </a:xfrm>
        </p:spPr>
        <p:txBody>
          <a:bodyPr>
            <a:normAutofit/>
          </a:bodyPr>
          <a:lstStyle/>
          <a:p>
            <a:r>
              <a:rPr lang="en-GB" b="0" dirty="0"/>
              <a:t>ESS File Writer writes standard NeXus files with all metadata and geometry information embedded.</a:t>
            </a:r>
          </a:p>
          <a:p>
            <a:endParaRPr lang="en-GB" b="0" dirty="0"/>
          </a:p>
          <a:p>
            <a:r>
              <a:rPr lang="en-GB" b="0" dirty="0"/>
              <a:t>JSON configuration for the file writer can be constructed, modified, visualised and updated using this GUI tool that helps the user to make valid choices on selection of metadata.</a:t>
            </a:r>
          </a:p>
          <a:p>
            <a:endParaRPr lang="en-GB" b="0" dirty="0"/>
          </a:p>
          <a:p>
            <a:r>
              <a:rPr lang="en-GB" b="0" dirty="0"/>
              <a:t>We see live inspection of what goes into the file as a key aspect.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4E710-05EF-9946-8640-69FC95A0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570" y="1521204"/>
            <a:ext cx="6924431" cy="3800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8AFB2-E5DC-5246-B33D-49A6E2A9F288}"/>
              </a:ext>
            </a:extLst>
          </p:cNvPr>
          <p:cNvSpPr txBox="1"/>
          <p:nvPr/>
        </p:nvSpPr>
        <p:spPr>
          <a:xfrm>
            <a:off x="685800" y="6396335"/>
            <a:ext cx="6187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hlinkClick r:id="rId3"/>
              </a:rPr>
              <a:t>https://github.com/ess-dmsc/nexus-constructor</a:t>
            </a:r>
            <a:endParaRPr lang="en-GB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D31CF-65BA-4F46-B48C-8C19E6F38262}"/>
              </a:ext>
            </a:extLst>
          </p:cNvPr>
          <p:cNvSpPr txBox="1"/>
          <p:nvPr/>
        </p:nvSpPr>
        <p:spPr>
          <a:xfrm rot="21013443">
            <a:off x="8729921" y="5397156"/>
            <a:ext cx="2292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solidFill>
                  <a:srgbClr val="FF0000"/>
                </a:solidFill>
              </a:rPr>
              <a:t>Work in Progress</a:t>
            </a:r>
          </a:p>
        </p:txBody>
      </p:sp>
      <p:pic>
        <p:nvPicPr>
          <p:cNvPr id="7" name="Picture 2" descr="isissmallbottom">
            <a:extLst>
              <a:ext uri="{FF2B5EF4-FFF2-40B4-BE49-F238E27FC236}">
                <a16:creationId xmlns:a16="http://schemas.microsoft.com/office/drawing/2014/main" id="{FAFB9D00-2906-4442-A209-75DEDC5A8C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30701" y="374485"/>
            <a:ext cx="1651001" cy="5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F18B4-6823-EC48-803C-B123152FB2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84" r="-38644"/>
          <a:stretch/>
        </p:blipFill>
        <p:spPr>
          <a:xfrm>
            <a:off x="5920047" y="376592"/>
            <a:ext cx="2678697" cy="518457"/>
          </a:xfrm>
          <a:custGeom>
            <a:avLst/>
            <a:gdLst/>
            <a:ahLst/>
            <a:cxnLst/>
            <a:rect l="l" t="t" r="r" b="b"/>
            <a:pathLst>
              <a:path w="1601321" h="7148348">
                <a:moveTo>
                  <a:pt x="249515" y="0"/>
                </a:moveTo>
                <a:lnTo>
                  <a:pt x="1601321" y="0"/>
                </a:lnTo>
                <a:lnTo>
                  <a:pt x="1601321" y="1413916"/>
                </a:lnTo>
                <a:lnTo>
                  <a:pt x="1601321" y="4914721"/>
                </a:lnTo>
                <a:lnTo>
                  <a:pt x="1601321" y="6328636"/>
                </a:lnTo>
                <a:lnTo>
                  <a:pt x="1521497" y="6328636"/>
                </a:lnTo>
                <a:lnTo>
                  <a:pt x="1351806" y="6328636"/>
                </a:lnTo>
                <a:lnTo>
                  <a:pt x="1351806" y="7148348"/>
                </a:lnTo>
                <a:lnTo>
                  <a:pt x="0" y="7148348"/>
                </a:lnTo>
                <a:lnTo>
                  <a:pt x="0" y="2233627"/>
                </a:lnTo>
                <a:lnTo>
                  <a:pt x="169691" y="2233627"/>
                </a:lnTo>
                <a:lnTo>
                  <a:pt x="169691" y="238338"/>
                </a:lnTo>
                <a:lnTo>
                  <a:pt x="249515" y="238338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52A1FF-CC5C-EA4D-B4AA-ECF20DD90BA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0800" y="152400"/>
            <a:ext cx="1792900" cy="9647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8569A6-B72F-0544-AD67-A95FAB926A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972800" y="4702122"/>
            <a:ext cx="830389" cy="100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7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alizzati 5">
      <a:dk1>
        <a:srgbClr val="404140"/>
      </a:dk1>
      <a:lt1>
        <a:srgbClr val="FFFFFF"/>
      </a:lt1>
      <a:dk2>
        <a:srgbClr val="1F497D"/>
      </a:dk2>
      <a:lt2>
        <a:srgbClr val="D6D7D6"/>
      </a:lt2>
      <a:accent1>
        <a:srgbClr val="666EAE"/>
      </a:accent1>
      <a:accent2>
        <a:srgbClr val="A34773"/>
      </a:accent2>
      <a:accent3>
        <a:srgbClr val="9BBB59"/>
      </a:accent3>
      <a:accent4>
        <a:srgbClr val="8064A2"/>
      </a:accent4>
      <a:accent5>
        <a:srgbClr val="95B8E3"/>
      </a:accent5>
      <a:accent6>
        <a:srgbClr val="F79646"/>
      </a:accent6>
      <a:hlink>
        <a:srgbClr val="0000FF"/>
      </a:hlink>
      <a:folHlink>
        <a:srgbClr val="A3477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14932</TotalTime>
  <Words>700</Words>
  <Application>Microsoft Macintosh PowerPoint</Application>
  <PresentationFormat>Widescreen</PresentationFormat>
  <Paragraphs>124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Avenir Next</vt:lpstr>
      <vt:lpstr>Calibri</vt:lpstr>
      <vt:lpstr>Helvetica Neue</vt:lpstr>
      <vt:lpstr>Helvetica Neue Medium</vt:lpstr>
      <vt:lpstr>Muli</vt:lpstr>
      <vt:lpstr>Office Theme</vt:lpstr>
      <vt:lpstr>FAIR Data @ European Spallation Source</vt:lpstr>
      <vt:lpstr>ESS Status  Construction project – first science in 2023 </vt:lpstr>
      <vt:lpstr>ESS Policy for Scientific Data</vt:lpstr>
      <vt:lpstr>ESS Data Policy for Scientific Results</vt:lpstr>
      <vt:lpstr> SciCat</vt:lpstr>
      <vt:lpstr>Data Catalogue - SciCat</vt:lpstr>
      <vt:lpstr>How do we ensure data is FAIR and not just open?</vt:lpstr>
      <vt:lpstr>PowerPoint Presentation</vt:lpstr>
      <vt:lpstr>NeXus Geometry Constructor</vt:lpstr>
      <vt:lpstr>Matrix / Riot Chat Logbook – SciChat </vt:lpstr>
      <vt:lpstr>SciCat Logbooks View</vt:lpstr>
      <vt:lpstr>Data Curation Workshops</vt:lpstr>
      <vt:lpstr>PowerPoint Presentation</vt:lpstr>
      <vt:lpstr>PowerPoint Presentation</vt:lpstr>
      <vt:lpstr>User feedback from workshop</vt:lpstr>
      <vt:lpstr>Conclusion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creator>GOETZ Andrew</dc:creator>
  <cp:lastModifiedBy>Tobias Richter</cp:lastModifiedBy>
  <cp:revision>102</cp:revision>
  <dcterms:created xsi:type="dcterms:W3CDTF">2019-04-23T08:59:57Z</dcterms:created>
  <dcterms:modified xsi:type="dcterms:W3CDTF">2019-11-05T10:06:07Z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2019-04-19T00:00:00Z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2019-04-23T00:00:00Z</vt:filetime>
  </property>
</Properties>
</file>